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8" r:id="rId2"/>
    <p:sldId id="269" r:id="rId3"/>
    <p:sldId id="265" r:id="rId4"/>
    <p:sldId id="270" r:id="rId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80" d="100"/>
          <a:sy n="80" d="100"/>
        </p:scale>
        <p:origin x="102" y="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90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0.12279749034156646"/>
          <c:w val="0.9258088878596058"/>
          <c:h val="0.763079349342051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Доходы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-4.9019607843137254E-3"/>
                  <c:y val="-9.65901699426177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7A9-4461-ACDC-C16EAF3DA291}"/>
                </c:ext>
              </c:extLst>
            </c:dLbl>
            <c:dLbl>
              <c:idx val="1"/>
              <c:layout>
                <c:manualLayout>
                  <c:x val="-8.1699346405228763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7A9-4461-ACDC-C16EAF3DA291}"/>
                </c:ext>
              </c:extLst>
            </c:dLbl>
            <c:dLbl>
              <c:idx val="2"/>
              <c:layout>
                <c:manualLayout>
                  <c:x val="-8.1699346405228763E-3"/>
                  <c:y val="-3.072373746694261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7A9-4461-ACDC-C16EAF3DA291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01.12.2025 г</c:v>
                </c:pt>
                <c:pt idx="1">
                  <c:v>Фактическое исполнение на 01.12.2025 г</c:v>
                </c:pt>
              </c:strCache>
            </c:strRef>
          </c:cat>
          <c:val>
            <c:numRef>
              <c:f>'Исполнение бюджета'!$B$2:$B$3</c:f>
              <c:numCache>
                <c:formatCode>#,##0.0_ ;\-#,##0.0\ </c:formatCode>
                <c:ptCount val="2"/>
                <c:pt idx="0">
                  <c:v>1263739</c:v>
                </c:pt>
                <c:pt idx="1">
                  <c:v>1071817.3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A9-4461-ACDC-C16EAF3DA291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Расходы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6.09124199740597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A9-4461-ACDC-C16EAF3DA291}"/>
                </c:ext>
              </c:extLst>
            </c:dLbl>
            <c:dLbl>
              <c:idx val="1"/>
              <c:layout>
                <c:manualLayout>
                  <c:x val="3.2679738562091504E-3"/>
                  <c:y val="-2.249046041954705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7A9-4461-ACDC-C16EAF3DA291}"/>
                </c:ext>
              </c:extLst>
            </c:dLbl>
            <c:dLbl>
              <c:idx val="2"/>
              <c:layout>
                <c:manualLayout>
                  <c:x val="4.9019607843137254E-2"/>
                  <c:y val="-3.07237374669426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7A9-4461-ACDC-C16EAF3DA291}"/>
                </c:ext>
              </c:extLst>
            </c:dLbl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01.12.2025 г</c:v>
                </c:pt>
                <c:pt idx="1">
                  <c:v>Фактическое исполнение на 01.12.2025 г</c:v>
                </c:pt>
              </c:strCache>
            </c:strRef>
          </c:cat>
          <c:val>
            <c:numRef>
              <c:f>'Исполнение бюджета'!$C$2:$C$3</c:f>
              <c:numCache>
                <c:formatCode>#,##0.0_ ;\-#,##0.0\ </c:formatCode>
                <c:ptCount val="2"/>
                <c:pt idx="0">
                  <c:v>1306811.1000000001</c:v>
                </c:pt>
                <c:pt idx="1">
                  <c:v>1061426.1000000001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7A9-4461-ACDC-C16EAF3DA291}"/>
            </c:ext>
          </c:extLst>
        </c:ser>
        <c:ser>
          <c:idx val="2"/>
          <c:order val="2"/>
          <c:tx>
            <c:strRef>
              <c:f>'Исполнение бюджета'!$D$1</c:f>
              <c:strCache>
                <c:ptCount val="1"/>
                <c:pt idx="0">
                  <c:v>Дефицит(-)/профицит(+)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2678451958211108E-3"/>
                  <c:y val="-3.113885886347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7A9-4461-ACDC-C16EAF3DA291}"/>
                </c:ext>
              </c:extLst>
            </c:dLbl>
            <c:dLbl>
              <c:idx val="1"/>
              <c:layout>
                <c:manualLayout>
                  <c:x val="9.0165199938243017E-4"/>
                  <c:y val="7.07640437880680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7A9-4461-ACDC-C16EAF3DA2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бюджета'!$A$2:$A$3</c:f>
              <c:strCache>
                <c:ptCount val="2"/>
                <c:pt idx="0">
                  <c:v>Уточненный план  на 01.12.2025 г</c:v>
                </c:pt>
                <c:pt idx="1">
                  <c:v>Фактическое исполнение на 01.12.2025 г</c:v>
                </c:pt>
              </c:strCache>
            </c:strRef>
          </c:cat>
          <c:val>
            <c:numRef>
              <c:f>'Исполнение бюджета'!$D$2:$D$3</c:f>
              <c:numCache>
                <c:formatCode>#,##0.0_ ;\-#,##0.0\ </c:formatCode>
                <c:ptCount val="2"/>
                <c:pt idx="0">
                  <c:v>43072.1</c:v>
                </c:pt>
                <c:pt idx="1">
                  <c:v>-10391.199999999953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7A9-4461-ACDC-C16EAF3DA29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112784512"/>
        <c:axId val="112786048"/>
      </c:barChart>
      <c:catAx>
        <c:axId val="112784512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786048"/>
        <c:crosses val="autoZero"/>
        <c:auto val="1"/>
        <c:lblAlgn val="ctr"/>
        <c:lblOffset val="100"/>
        <c:noMultiLvlLbl val="0"/>
      </c:catAx>
      <c:valAx>
        <c:axId val="1127860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2784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53906129380888"/>
          <c:y val="4.4178770592376718E-3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395373372446093E-2"/>
          <c:y val="9.8097659199379711E-2"/>
          <c:w val="0.9258088878596058"/>
          <c:h val="0.71916863510826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4.9019607843137254E-3"/>
                  <c:y val="-2.523488610201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9C-4FA3-ABC5-7CD9302BA07D}"/>
                </c:ext>
              </c:extLst>
            </c:dLbl>
            <c:dLbl>
              <c:idx val="1"/>
              <c:layout>
                <c:manualLayout>
                  <c:x val="-9.8039215686274508E-3"/>
                  <c:y val="-8.7589750283194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39C-4FA3-ABC5-7CD9302BA07D}"/>
                </c:ext>
              </c:extLst>
            </c:dLbl>
            <c:dLbl>
              <c:idx val="2"/>
              <c:layout>
                <c:manualLayout>
                  <c:x val="-3.2679738562091504E-3"/>
                  <c:y val="4.953796405104891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9C-4FA3-ABC5-7CD9302BA07D}"/>
                </c:ext>
              </c:extLst>
            </c:dLbl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бюджета'!$B$2:$B$4</c:f>
              <c:numCache>
                <c:formatCode>0.0</c:formatCode>
                <c:ptCount val="3"/>
                <c:pt idx="0">
                  <c:v>343591.1</c:v>
                </c:pt>
                <c:pt idx="1">
                  <c:v>14156.5</c:v>
                </c:pt>
                <c:pt idx="2">
                  <c:v>905991.4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9C-4FA3-ABC5-7CD9302BA07D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05882352941176E-2"/>
                  <c:y val="-6.8625120527828695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9C-4FA3-ABC5-7CD9302BA07D}"/>
                </c:ext>
              </c:extLst>
            </c:dLbl>
            <c:dLbl>
              <c:idx val="1"/>
              <c:layout>
                <c:manualLayout>
                  <c:x val="-9.8039215686274508E-3"/>
                  <c:y val="-9.5633942883963527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9C-4FA3-ABC5-7CD9302BA07D}"/>
                </c:ext>
              </c:extLst>
            </c:dLbl>
            <c:dLbl>
              <c:idx val="2"/>
              <c:layout>
                <c:manualLayout>
                  <c:x val="1.6604652359631517E-2"/>
                  <c:y val="-2.6026879812739406E-2"/>
                </c:manualLayout>
              </c:layout>
              <c:spPr>
                <a:gradFill rotWithShape="1">
                  <a:gsLst>
                    <a:gs pos="0">
                      <a:schemeClr val="accent3">
                        <a:tint val="50000"/>
                        <a:satMod val="300000"/>
                      </a:schemeClr>
                    </a:gs>
                    <a:gs pos="35000">
                      <a:schemeClr val="accent3">
                        <a:tint val="37000"/>
                        <a:satMod val="300000"/>
                      </a:schemeClr>
                    </a:gs>
                    <a:gs pos="100000">
                      <a:schemeClr val="accent3">
                        <a:tint val="15000"/>
                        <a:satMod val="350000"/>
                      </a:schemeClr>
                    </a:gs>
                  </a:gsLst>
                  <a:lin ang="16200000" scaled="1"/>
                </a:gradFill>
                <a:ln w="952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b="1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9C-4FA3-ABC5-7CD9302BA07D}"/>
                </c:ext>
              </c:extLst>
            </c:dLbl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бюджета'!$A$2:$A$4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'Исполнение бюджета'!$C$2:$C$4</c:f>
              <c:numCache>
                <c:formatCode>General</c:formatCode>
                <c:ptCount val="3"/>
                <c:pt idx="0">
                  <c:v>300351.5</c:v>
                </c:pt>
                <c:pt idx="1">
                  <c:v>16861.2</c:v>
                </c:pt>
                <c:pt idx="2" formatCode="0.0">
                  <c:v>754604.6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39C-4FA3-ABC5-7CD9302BA07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5"/>
        <c:axId val="69674880"/>
        <c:axId val="69676416"/>
      </c:barChart>
      <c:catAx>
        <c:axId val="6967488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76416"/>
        <c:crosses val="autoZero"/>
        <c:auto val="1"/>
        <c:lblAlgn val="ctr"/>
        <c:lblOffset val="100"/>
        <c:noMultiLvlLbl val="0"/>
      </c:catAx>
      <c:valAx>
        <c:axId val="6967641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74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51734161906232312"/>
          <c:h val="5.27928096911505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073842743760179"/>
          <c:y val="0.14610958259539789"/>
          <c:w val="0.91003608000195102"/>
          <c:h val="0.435293954266519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'Исполнение бюджета'!$B$1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0070C0"/>
            </a:solidFill>
            <a:ln w="9525" cap="flat" cmpd="sng" algn="ctr">
              <a:solidFill>
                <a:srgbClr val="0070C0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3.4489166966994635E-3"/>
                  <c:y val="2.4572024676996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39-4CA3-97D1-82F2221EFE8E}"/>
                </c:ext>
              </c:extLst>
            </c:dLbl>
            <c:dLbl>
              <c:idx val="1"/>
              <c:layout>
                <c:manualLayout>
                  <c:x val="1.1871309691877054E-2"/>
                  <c:y val="3.9136787089016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139-4CA3-97D1-82F2221EFE8E}"/>
                </c:ext>
              </c:extLst>
            </c:dLbl>
            <c:dLbl>
              <c:idx val="2"/>
              <c:layout>
                <c:manualLayout>
                  <c:x val="1.2271558806022457E-2"/>
                  <c:y val="2.3743276890802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39-4CA3-97D1-82F2221EFE8E}"/>
                </c:ext>
              </c:extLst>
            </c:dLbl>
            <c:dLbl>
              <c:idx val="3"/>
              <c:layout>
                <c:manualLayout>
                  <c:x val="0"/>
                  <c:y val="2.59366606324787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39-4CA3-97D1-82F2221EFE8E}"/>
                </c:ext>
              </c:extLst>
            </c:dLbl>
            <c:dLbl>
              <c:idx val="4"/>
              <c:layout>
                <c:manualLayout>
                  <c:x val="0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39-4CA3-97D1-82F2221EFE8E}"/>
                </c:ext>
              </c:extLst>
            </c:dLbl>
            <c:dLbl>
              <c:idx val="5"/>
              <c:layout>
                <c:manualLayout>
                  <c:x val="2.8677933707456174E-3"/>
                  <c:y val="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39-4CA3-97D1-82F2221EFE8E}"/>
                </c:ext>
              </c:extLst>
            </c:dLbl>
            <c:dLbl>
              <c:idx val="6"/>
              <c:layout>
                <c:manualLayout>
                  <c:x val="2.8677933707456174E-3"/>
                  <c:y val="4.1498657011965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139-4CA3-97D1-82F2221EFE8E}"/>
                </c:ext>
              </c:extLst>
            </c:dLbl>
            <c:dLbl>
              <c:idx val="7"/>
              <c:layout>
                <c:manualLayout>
                  <c:x val="-1.051512088782681E-16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39-4CA3-97D1-82F2221EFE8E}"/>
                </c:ext>
              </c:extLst>
            </c:dLbl>
            <c:dLbl>
              <c:idx val="8"/>
              <c:layout>
                <c:manualLayout>
                  <c:x val="4.3016900561184263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139-4CA3-97D1-82F2221EFE8E}"/>
                </c:ext>
              </c:extLst>
            </c:dLbl>
            <c:dLbl>
              <c:idx val="9"/>
              <c:layout>
                <c:manualLayout>
                  <c:x val="7.1694834268641481E-3"/>
                  <c:y val="3.8904990948718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139-4CA3-97D1-82F2221EFE8E}"/>
                </c:ext>
              </c:extLst>
            </c:dLbl>
            <c:dLbl>
              <c:idx val="10"/>
              <c:layout>
                <c:manualLayout>
                  <c:x val="-2.867793370745512E-3"/>
                  <c:y val="2.334299456923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139-4CA3-97D1-82F2221EFE8E}"/>
                </c:ext>
              </c:extLst>
            </c:dLbl>
            <c:spPr>
              <a:solidFill>
                <a:srgbClr val="0070C0"/>
              </a:soli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бюджета'!$B$2:$B$12</c:f>
              <c:numCache>
                <c:formatCode>#\ ##0.0</c:formatCode>
                <c:ptCount val="11"/>
                <c:pt idx="0">
                  <c:v>90549.2</c:v>
                </c:pt>
                <c:pt idx="1">
                  <c:v>40319</c:v>
                </c:pt>
                <c:pt idx="2">
                  <c:v>72123</c:v>
                </c:pt>
                <c:pt idx="3">
                  <c:v>92553</c:v>
                </c:pt>
                <c:pt idx="4">
                  <c:v>21744.7</c:v>
                </c:pt>
                <c:pt idx="5">
                  <c:v>536670.69999999995</c:v>
                </c:pt>
                <c:pt idx="6">
                  <c:v>100407</c:v>
                </c:pt>
                <c:pt idx="7">
                  <c:v>39463.1</c:v>
                </c:pt>
                <c:pt idx="8">
                  <c:v>64762</c:v>
                </c:pt>
                <c:pt idx="9">
                  <c:v>2830.9</c:v>
                </c:pt>
                <c:pt idx="10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139-4CA3-97D1-82F2221EFE8E}"/>
            </c:ext>
          </c:extLst>
        </c:ser>
        <c:ser>
          <c:idx val="1"/>
          <c:order val="1"/>
          <c:tx>
            <c:strRef>
              <c:f>'Исполнение бюджета'!$C$1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9019607843137254E-3"/>
                  <c:y val="-7.9603039354199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139-4CA3-97D1-82F2221EFE8E}"/>
                </c:ext>
              </c:extLst>
            </c:dLbl>
            <c:dLbl>
              <c:idx val="1"/>
              <c:layout>
                <c:manualLayout>
                  <c:x val="-1.6339869281045752E-3"/>
                  <c:y val="-5.9956409011915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139-4CA3-97D1-82F2221EFE8E}"/>
                </c:ext>
              </c:extLst>
            </c:dLbl>
            <c:dLbl>
              <c:idx val="2"/>
              <c:layout>
                <c:manualLayout>
                  <c:x val="1.6604652359631517E-2"/>
                  <c:y val="-0.111104075969160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139-4CA3-97D1-82F2221EFE8E}"/>
                </c:ext>
              </c:extLst>
            </c:dLbl>
            <c:dLbl>
              <c:idx val="3"/>
              <c:layout>
                <c:manualLayout>
                  <c:x val="0"/>
                  <c:y val="-4.9399662284373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139-4CA3-97D1-82F2221EFE8E}"/>
                </c:ext>
              </c:extLst>
            </c:dLbl>
            <c:dLbl>
              <c:idx val="4"/>
              <c:layout>
                <c:manualLayout>
                  <c:x val="-4.9019607843136057E-3"/>
                  <c:y val="-3.293310818958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139-4CA3-97D1-82F2221EFE8E}"/>
                </c:ext>
              </c:extLst>
            </c:dLbl>
            <c:dLbl>
              <c:idx val="6"/>
              <c:layout>
                <c:manualLayout>
                  <c:x val="0"/>
                  <c:y val="-8.040364796068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139-4CA3-97D1-82F2221EFE8E}"/>
                </c:ext>
              </c:extLst>
            </c:dLbl>
            <c:dLbl>
              <c:idx val="7"/>
              <c:layout>
                <c:manualLayout>
                  <c:x val="2.8677933707456174E-3"/>
                  <c:y val="-4.9279655201709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139-4CA3-97D1-82F2221EFE8E}"/>
                </c:ext>
              </c:extLst>
            </c:dLbl>
            <c:dLbl>
              <c:idx val="8"/>
              <c:layout>
                <c:manualLayout>
                  <c:x val="-2.8677933707456174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139-4CA3-97D1-82F2221EFE8E}"/>
                </c:ext>
              </c:extLst>
            </c:dLbl>
            <c:dLbl>
              <c:idx val="9"/>
              <c:layout>
                <c:manualLayout>
                  <c:x val="-1.4338966853728087E-3"/>
                  <c:y val="-5.9654319454701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139-4CA3-97D1-82F2221EFE8E}"/>
                </c:ext>
              </c:extLst>
            </c:dLbl>
            <c:dLbl>
              <c:idx val="10"/>
              <c:layout>
                <c:manualLayout>
                  <c:x val="-2.867793370745512E-3"/>
                  <c:y val="-4.6685989138461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139-4CA3-97D1-82F2221EFE8E}"/>
                </c:ext>
              </c:extLst>
            </c:dLbl>
            <c:spPr>
              <a:solidFill>
                <a:schemeClr val="accent5">
                  <a:lumMod val="40000"/>
                  <a:lumOff val="60000"/>
                </a:schemeClr>
              </a:soli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b="1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'Исполнение бюджета'!$A$2:$A$12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 </c:v>
                </c:pt>
                <c:pt idx="3">
                  <c:v>Жилищно-коммунальное хозяйство</c:v>
                </c:pt>
                <c:pt idx="4">
                  <c:v>Охрана окружающей среды</c:v>
                </c:pt>
                <c:pt idx="5">
                  <c:v>Образование</c:v>
                </c:pt>
                <c:pt idx="6">
                  <c:v>Культура и кинематография 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  <c:pt idx="10">
                  <c:v>Обслуживание муницип. долга</c:v>
                </c:pt>
              </c:strCache>
            </c:strRef>
          </c:cat>
          <c:val>
            <c:numRef>
              <c:f>'Исполнение бюджета'!$C$2:$C$12</c:f>
              <c:numCache>
                <c:formatCode>#\ ##0.0</c:formatCode>
                <c:ptCount val="11"/>
                <c:pt idx="0">
                  <c:v>114931</c:v>
                </c:pt>
                <c:pt idx="1">
                  <c:v>48173.9</c:v>
                </c:pt>
                <c:pt idx="2">
                  <c:v>97485.3</c:v>
                </c:pt>
                <c:pt idx="3">
                  <c:v>117204.3</c:v>
                </c:pt>
                <c:pt idx="4">
                  <c:v>23962.9</c:v>
                </c:pt>
                <c:pt idx="5">
                  <c:v>646754.1</c:v>
                </c:pt>
                <c:pt idx="6">
                  <c:v>118508.7</c:v>
                </c:pt>
                <c:pt idx="7">
                  <c:v>61009.9</c:v>
                </c:pt>
                <c:pt idx="8">
                  <c:v>75526.399999999994</c:v>
                </c:pt>
                <c:pt idx="9">
                  <c:v>3250.8</c:v>
                </c:pt>
                <c:pt idx="10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2139-4CA3-97D1-82F2221EFE8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69829760"/>
        <c:axId val="69831296"/>
      </c:barChart>
      <c:catAx>
        <c:axId val="69829760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75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831296"/>
        <c:crosses val="autoZero"/>
        <c:auto val="1"/>
        <c:lblAlgn val="ctr"/>
        <c:lblOffset val="100"/>
        <c:noMultiLvlLbl val="0"/>
      </c:catAx>
      <c:valAx>
        <c:axId val="69831296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60000"/>
                  <a:lumOff val="40000"/>
                  <a:alpha val="50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829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93121815655394"/>
          <c:y val="1.5395579789098449E-2"/>
          <c:w val="0.19643436185500618"/>
          <c:h val="4.989274067587261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0.2872</cdr:x>
      <cdr:y>0.31121</cdr:y>
    </cdr:from>
    <cdr:to>
      <cdr:x>0.35757</cdr:x>
      <cdr:y>0.37772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2232248" y="1440160"/>
          <a:ext cx="546944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  <cdr:relSizeAnchor xmlns:cdr="http://schemas.openxmlformats.org/drawingml/2006/chartDrawing">
    <cdr:from>
      <cdr:x>0.17603</cdr:x>
      <cdr:y>0.31121</cdr:y>
    </cdr:from>
    <cdr:to>
      <cdr:x>0.2464</cdr:x>
      <cdr:y>0.37772</cdr:y>
    </cdr:to>
    <cdr:sp macro="" textlink="">
      <cdr:nvSpPr>
        <cdr:cNvPr id="3" name="TextBox 14"/>
        <cdr:cNvSpPr txBox="1"/>
      </cdr:nvSpPr>
      <cdr:spPr>
        <a:xfrm xmlns:a="http://schemas.openxmlformats.org/drawingml/2006/main">
          <a:off x="1368152" y="1440160"/>
          <a:ext cx="546943" cy="3077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dirty="0">
              <a:solidFill>
                <a:schemeClr val="bg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F49FA-4D08-4D9E-BADC-5B428DA39618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9438-0C25-4ECE-91C2-FBA4C87A66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39438-0C25-4ECE-91C2-FBA4C87A666E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860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9271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7414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83717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9640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160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047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772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10174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32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5639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191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092140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6320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52421"/>
            <a:ext cx="77724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44217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5242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956952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1"/>
            <a:ext cx="381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336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560285"/>
            <a:ext cx="3811588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19200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560285"/>
            <a:ext cx="3813174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35217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462284"/>
            <a:ext cx="3811588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803371"/>
            <a:ext cx="3811588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62284"/>
            <a:ext cx="3813174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03371"/>
            <a:ext cx="3813174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2230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4726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305279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8103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3419856"/>
            <a:ext cx="229743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0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86908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2281428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6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4562856"/>
            <a:ext cx="1831086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0105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709928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3419856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5129784"/>
            <a:ext cx="1536192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986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15006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3"/>
              </a:buClr>
              <a:defRPr sz="1400"/>
            </a:lvl3pPr>
            <a:lvl4pPr marL="533387" indent="-228594">
              <a:buClr>
                <a:schemeClr val="accent3"/>
              </a:buClr>
              <a:defRPr sz="1400"/>
            </a:lvl4pPr>
            <a:lvl5pPr marL="761981" indent="-228594"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4980566"/>
            <a:ext cx="18288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93315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79846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4"/>
              </a:buClr>
              <a:defRPr sz="1400"/>
            </a:lvl3pPr>
            <a:lvl4pPr marL="533387" indent="-228594">
              <a:buClr>
                <a:schemeClr val="accent4"/>
              </a:buClr>
              <a:defRPr sz="1400"/>
            </a:lvl4pPr>
            <a:lvl5pPr marL="761981" indent="-228594"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4980566"/>
            <a:ext cx="249631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accent2"/>
              </a:buClr>
              <a:defRPr sz="1400"/>
            </a:lvl3pPr>
            <a:lvl4pPr marL="533387" indent="-228594">
              <a:buClr>
                <a:schemeClr val="accent2"/>
              </a:buClr>
              <a:defRPr sz="1400"/>
            </a:lvl4pPr>
            <a:lvl5pPr marL="761981" indent="-228594"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604148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93367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4980566"/>
            <a:ext cx="381419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04792" indent="-152396">
              <a:buClr>
                <a:schemeClr val="bg2"/>
              </a:buClr>
              <a:defRPr sz="1400"/>
            </a:lvl3pPr>
            <a:lvl4pPr marL="533387" indent="-228594">
              <a:buClr>
                <a:schemeClr val="bg2"/>
              </a:buClr>
              <a:defRPr sz="1400"/>
            </a:lvl4pPr>
            <a:lvl5pPr marL="761981" indent="-228594"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007191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2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11331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3055281"/>
            <a:ext cx="183108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0400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336602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97963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055281"/>
            <a:ext cx="2496312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4662194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84675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055281"/>
            <a:ext cx="38130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914177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9207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397000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4717008"/>
            <a:ext cx="1831086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4717008"/>
            <a:ext cx="1831086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3057005"/>
            <a:ext cx="18288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294168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154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720990"/>
            <a:ext cx="2496312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3060985"/>
            <a:ext cx="249631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68537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046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4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397000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704406"/>
            <a:ext cx="3813048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4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3060985"/>
            <a:ext cx="3814192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993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583009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3617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6999"/>
            <a:ext cx="18288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4296582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4296582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4296582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4296582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3075931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6395162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6999"/>
            <a:ext cx="249631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604359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4604359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4604359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5729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47326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6999"/>
            <a:ext cx="3814192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4912135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4912135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38959897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176539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397000"/>
            <a:ext cx="18288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674541"/>
            <a:ext cx="1831086" cy="1366528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674541"/>
            <a:ext cx="1831086" cy="1366528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674541"/>
            <a:ext cx="1831086" cy="1366528"/>
          </a:xfrm>
          <a:solidFill>
            <a:schemeClr val="accent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674541"/>
            <a:ext cx="1831086" cy="1366528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1831086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accent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2"/>
              </a:buClr>
              <a:defRPr sz="1400"/>
            </a:lvl3pPr>
            <a:lvl4pPr marL="514350" indent="-171450">
              <a:buClr>
                <a:schemeClr val="accent2"/>
              </a:buClr>
              <a:defRPr sz="1400"/>
            </a:lvl4pPr>
            <a:lvl5pPr>
              <a:buClr>
                <a:schemeClr val="accent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4212305"/>
            <a:ext cx="1831086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Clr>
                <a:schemeClr val="bg2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bg2"/>
              </a:buClr>
              <a:defRPr sz="1400"/>
            </a:lvl3pPr>
            <a:lvl4pPr marL="514350" indent="-171450">
              <a:buClr>
                <a:schemeClr val="bg2"/>
              </a:buClr>
              <a:defRPr sz="1400"/>
            </a:lvl4pPr>
            <a:lvl5pPr>
              <a:buClr>
                <a:schemeClr val="bg2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47232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8370460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397000"/>
            <a:ext cx="249631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982318"/>
            <a:ext cx="2496312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982318"/>
            <a:ext cx="2496312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982318"/>
            <a:ext cx="2496312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4212305"/>
            <a:ext cx="2496312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3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3"/>
              </a:buClr>
              <a:defRPr sz="1400"/>
            </a:lvl3pPr>
            <a:lvl4pPr marL="514350" indent="-171450">
              <a:buClr>
                <a:schemeClr val="accent3"/>
              </a:buClr>
              <a:defRPr sz="1400"/>
            </a:lvl4pPr>
            <a:lvl5pPr>
              <a:buClr>
                <a:schemeClr val="accent3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368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6408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437130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397000"/>
            <a:ext cx="3814192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290094"/>
            <a:ext cx="3813048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290094"/>
            <a:ext cx="3813048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4212305"/>
            <a:ext cx="3813048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400"/>
            </a:lvl2pPr>
            <a:lvl3pPr marL="342900" indent="-171450">
              <a:buClr>
                <a:schemeClr val="accent4"/>
              </a:buClr>
              <a:defRPr sz="1400"/>
            </a:lvl3pPr>
            <a:lvl4pPr marL="514350" indent="-171450">
              <a:buClr>
                <a:schemeClr val="accent4"/>
              </a:buClr>
              <a:defRPr sz="1400"/>
            </a:lvl4pPr>
            <a:lvl5pPr>
              <a:buClr>
                <a:schemeClr val="accent4"/>
              </a:buCl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165090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97587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639789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3153547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4667304"/>
            <a:ext cx="1034421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6199544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811575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2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4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6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153548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15354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153547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0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1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4667305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2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3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4667304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54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4667304"/>
            <a:ext cx="1735806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696480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0929669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639790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639789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639789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3886577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3886576"/>
            <a:ext cx="6858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6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3886576"/>
            <a:ext cx="1735806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176501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5475127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0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2" y="1639790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7" y="1639789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0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2" y="3886577"/>
            <a:ext cx="1150616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7" y="3886576"/>
            <a:ext cx="2669009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7019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021057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573223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69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0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4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5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7" y="3256992"/>
            <a:ext cx="2532703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103075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933450"/>
            <a:ext cx="77724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920375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8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7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639790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4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2" y="1639789"/>
            <a:ext cx="1049445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1" y="3256992"/>
            <a:ext cx="180296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2001559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1268759"/>
            <a:ext cx="1764195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1268759"/>
            <a:ext cx="1859858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1" y="4980566"/>
            <a:ext cx="377483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4980566"/>
            <a:ext cx="3764722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108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9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8320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0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7562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6" Type="http://schemas.openxmlformats.org/officeDocument/2006/relationships/hyperlink" Target="https://www.facebook.com" TargetMode="Externa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hyperlink" Target="https://twitter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hyperlink" Target="https://www.linkedin.com/" TargetMode="Externa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6211014"/>
            <a:ext cx="1620957" cy="492443"/>
          </a:xfrm>
          <a:prstGeom prst="rect">
            <a:avLst/>
          </a:prstGeom>
        </p:spPr>
        <p:txBody>
          <a:bodyPr vert="horz" wrap="square" lIns="121920" tIns="60960" rIns="121920" bIns="609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FF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2" y="6293088"/>
            <a:ext cx="104568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mtClean="0">
                <a:solidFill>
                  <a:srgbClr val="FFFFFF"/>
                </a:solidFill>
              </a:rPr>
              <a:pPr algn="ctr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08776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6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28120" y="6423451"/>
            <a:ext cx="90117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200">
              <a:solidFill>
                <a:srgbClr val="2B2B2D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5" y="6390366"/>
            <a:ext cx="48101" cy="13780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6387435"/>
            <a:ext cx="106665" cy="136500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6399835"/>
            <a:ext cx="115473" cy="125761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219170"/>
            <a:endParaRPr lang="en-US" sz="3200">
              <a:solidFill>
                <a:srgbClr val="FFFFFF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4" y="6290644"/>
            <a:ext cx="2499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1067">
              <a:solidFill>
                <a:srgbClr val="2B2B2D"/>
              </a:solidFill>
            </a:endParaRPr>
          </a:p>
        </p:txBody>
      </p:sp>
      <p:sp>
        <p:nvSpPr>
          <p:cNvPr id="18" name="Rectangle 17">
            <a:hlinkClick r:id="rId76"/>
          </p:cNvPr>
          <p:cNvSpPr/>
          <p:nvPr userDrawn="1"/>
        </p:nvSpPr>
        <p:spPr>
          <a:xfrm>
            <a:off x="7994199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5" name="Rectangle 24">
            <a:hlinkClick r:id="rId77"/>
          </p:cNvPr>
          <p:cNvSpPr/>
          <p:nvPr userDrawn="1"/>
        </p:nvSpPr>
        <p:spPr>
          <a:xfrm>
            <a:off x="8319704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6" name="Rectangle 25">
            <a:hlinkClick r:id="rId78"/>
          </p:cNvPr>
          <p:cNvSpPr/>
          <p:nvPr userDrawn="1"/>
        </p:nvSpPr>
        <p:spPr>
          <a:xfrm>
            <a:off x="8652658" y="6254517"/>
            <a:ext cx="301752" cy="402336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6259096"/>
            <a:ext cx="301752" cy="402336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69" y="6251322"/>
            <a:ext cx="301752" cy="402336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srgbClr val="2B2B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55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  <p:sldLayoutId id="2147483691" r:id="rId19"/>
    <p:sldLayoutId id="2147483692" r:id="rId20"/>
    <p:sldLayoutId id="2147483693" r:id="rId21"/>
    <p:sldLayoutId id="2147483694" r:id="rId22"/>
    <p:sldLayoutId id="2147483695" r:id="rId23"/>
    <p:sldLayoutId id="2147483696" r:id="rId24"/>
    <p:sldLayoutId id="2147483697" r:id="rId25"/>
    <p:sldLayoutId id="2147483698" r:id="rId26"/>
    <p:sldLayoutId id="2147483699" r:id="rId27"/>
    <p:sldLayoutId id="2147483700" r:id="rId28"/>
    <p:sldLayoutId id="2147483701" r:id="rId29"/>
    <p:sldLayoutId id="2147483702" r:id="rId30"/>
    <p:sldLayoutId id="2147483703" r:id="rId31"/>
    <p:sldLayoutId id="2147483704" r:id="rId32"/>
    <p:sldLayoutId id="2147483705" r:id="rId33"/>
    <p:sldLayoutId id="2147483706" r:id="rId34"/>
    <p:sldLayoutId id="2147483707" r:id="rId35"/>
    <p:sldLayoutId id="2147483708" r:id="rId36"/>
    <p:sldLayoutId id="2147483709" r:id="rId37"/>
    <p:sldLayoutId id="2147483710" r:id="rId38"/>
    <p:sldLayoutId id="2147483711" r:id="rId39"/>
    <p:sldLayoutId id="2147483712" r:id="rId40"/>
    <p:sldLayoutId id="2147483713" r:id="rId41"/>
    <p:sldLayoutId id="2147483714" r:id="rId42"/>
    <p:sldLayoutId id="2147483715" r:id="rId43"/>
    <p:sldLayoutId id="2147483716" r:id="rId44"/>
    <p:sldLayoutId id="2147483717" r:id="rId45"/>
    <p:sldLayoutId id="2147483718" r:id="rId46"/>
    <p:sldLayoutId id="2147483719" r:id="rId47"/>
    <p:sldLayoutId id="2147483720" r:id="rId48"/>
    <p:sldLayoutId id="2147483721" r:id="rId49"/>
    <p:sldLayoutId id="2147483722" r:id="rId50"/>
    <p:sldLayoutId id="2147483723" r:id="rId51"/>
    <p:sldLayoutId id="2147483724" r:id="rId52"/>
    <p:sldLayoutId id="2147483725" r:id="rId53"/>
    <p:sldLayoutId id="2147483726" r:id="rId54"/>
    <p:sldLayoutId id="2147483727" r:id="rId55"/>
    <p:sldLayoutId id="2147483728" r:id="rId56"/>
    <p:sldLayoutId id="2147483729" r:id="rId57"/>
    <p:sldLayoutId id="2147483730" r:id="rId58"/>
    <p:sldLayoutId id="2147483731" r:id="rId59"/>
    <p:sldLayoutId id="2147483732" r:id="rId60"/>
    <p:sldLayoutId id="2147483733" r:id="rId61"/>
    <p:sldLayoutId id="2147483734" r:id="rId62"/>
    <p:sldLayoutId id="2147483735" r:id="rId63"/>
    <p:sldLayoutId id="2147483736" r:id="rId64"/>
    <p:sldLayoutId id="2147483737" r:id="rId65"/>
    <p:sldLayoutId id="2147483738" r:id="rId66"/>
    <p:sldLayoutId id="2147483739" r:id="rId67"/>
    <p:sldLayoutId id="2147483740" r:id="rId68"/>
    <p:sldLayoutId id="2147483741" r:id="rId69"/>
    <p:sldLayoutId id="2147483742" r:id="rId70"/>
    <p:sldLayoutId id="2147483743" r:id="rId71"/>
    <p:sldLayoutId id="2147483744" r:id="rId72"/>
    <p:sldLayoutId id="2147483745" r:id="rId73"/>
    <p:sldLayoutId id="2147483746" r:id="rId74"/>
  </p:sldLayoutIdLst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147192" y="5984372"/>
            <a:ext cx="7812360" cy="873628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бюджета городского округа на 01 декабря 2025 год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8120596"/>
              </p:ext>
            </p:extLst>
          </p:nvPr>
        </p:nvGraphicFramePr>
        <p:xfrm>
          <a:off x="971600" y="1628800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611560" y="112474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52120" y="4829018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86877" y="4821394"/>
            <a:ext cx="544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bg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</a:t>
            </a:r>
          </a:p>
        </p:txBody>
      </p:sp>
    </p:spTree>
    <p:extLst>
      <p:ext uri="{BB962C8B-B14F-4D97-AF65-F5344CB8AC3E}">
        <p14:creationId xmlns:p14="http://schemas.microsoft.com/office/powerpoint/2010/main" val="775173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доходов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83924"/>
              </p:ext>
            </p:extLst>
          </p:nvPr>
        </p:nvGraphicFramePr>
        <p:xfrm>
          <a:off x="739343" y="1546894"/>
          <a:ext cx="7772400" cy="4627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декабря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732067" y="1546894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53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ounded Rectangle 7"/>
          <p:cNvSpPr/>
          <p:nvPr/>
        </p:nvSpPr>
        <p:spPr>
          <a:xfrm>
            <a:off x="1259632" y="6093296"/>
            <a:ext cx="7862261" cy="657605"/>
          </a:xfrm>
          <a:prstGeom prst="roundRect">
            <a:avLst>
              <a:gd name="adj" fmla="val 50000"/>
            </a:avLst>
          </a:prstGeom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5360" rtlCol="0" anchor="ctr"/>
          <a:lstStyle/>
          <a:p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объем расходов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6670332"/>
              </p:ext>
            </p:extLst>
          </p:nvPr>
        </p:nvGraphicFramePr>
        <p:xfrm>
          <a:off x="179512" y="1196752"/>
          <a:ext cx="885698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На 1 декабря  2025 года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179512" y="1546893"/>
            <a:ext cx="1918795" cy="246221"/>
          </a:xfrm>
          <a:prstGeom prst="rect">
            <a:avLst/>
          </a:prstGeom>
          <a:ln>
            <a:noFill/>
          </a:ln>
        </p:spPr>
        <p:txBody>
          <a:bodyPr wrap="none" lIns="0" tIns="0" rIns="0" bIns="0">
            <a:spAutoFit/>
          </a:bodyPr>
          <a:lstStyle/>
          <a:p>
            <a:pPr defTabSz="1219170"/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Един.изм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   </a:t>
            </a:r>
            <a:r>
              <a:rPr lang="ru-RU" sz="1600" dirty="0" err="1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тыс.руб</a:t>
            </a:r>
            <a:r>
              <a:rPr lang="ru-RU" sz="1600" dirty="0">
                <a:solidFill>
                  <a:srgbClr val="FFFFFF"/>
                </a:solidFill>
                <a:ea typeface="Open Sans Semibold" pitchFamily="34" charset="0"/>
                <a:cs typeface="Open Sans Semibold" pitchFamily="34" charset="0"/>
              </a:rPr>
              <a:t>.</a:t>
            </a:r>
            <a:endParaRPr lang="en-US" sz="1600" dirty="0">
              <a:solidFill>
                <a:srgbClr val="FFFFFF"/>
              </a:solidFill>
              <a:ea typeface="Open Sans Semibold" pitchFamily="34" charset="0"/>
              <a:cs typeface="Open Sans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725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93422" y="81995"/>
            <a:ext cx="8894953" cy="7547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9678" tIns="44839" rIns="89678" bIns="44839" rtlCol="0" anchor="ctr"/>
          <a:lstStyle/>
          <a:p>
            <a:pPr algn="ctr"/>
            <a:r>
              <a:rPr lang="ru-R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Объем муниципального долга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05226"/>
              </p:ext>
            </p:extLst>
          </p:nvPr>
        </p:nvGraphicFramePr>
        <p:xfrm>
          <a:off x="93421" y="980728"/>
          <a:ext cx="8894954" cy="5616626"/>
        </p:xfrm>
        <a:graphic>
          <a:graphicData uri="http://schemas.openxmlformats.org/drawingml/2006/table">
            <a:tbl>
              <a:tblPr/>
              <a:tblGrid>
                <a:gridCol w="3198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8896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Долговые 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фактического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возникновения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Дата 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погашения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обязательства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договору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Текущий объем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основного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долга    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 тыс. руб.)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08" marR="6108" marT="6109" marB="0" anchor="ctr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Кредиты коммерческих  банков  и</a:t>
                      </a:r>
                      <a:b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</a:br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иных кредитных организаций 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Бюджетные кредиты всего, в том числе:</a:t>
                      </a:r>
                    </a:p>
                    <a:p>
                      <a:pPr algn="l" fontAlgn="b"/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3498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Бюджетный кредит из областного бюджета на частичное покрытие дефицита бюджета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30.10.2023</a:t>
                      </a:r>
                      <a:endParaRPr lang="ru-RU" sz="15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</a:t>
                      </a:r>
                      <a:r>
                        <a:rPr lang="ru-RU" sz="23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18.08.2026-1200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18.08.2027-1200 тыс. руб.</a:t>
                      </a:r>
                    </a:p>
                    <a:p>
                      <a:pPr algn="ctr"/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18.09.2028-1400 тыс. руб.</a:t>
                      </a:r>
                      <a:endParaRPr lang="ru-RU" sz="16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803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ценные бумаги </a:t>
                      </a:r>
                    </a:p>
                    <a:p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837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Муниципальные  гарантии 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5380">
                <a:tc>
                  <a:txBody>
                    <a:bodyPr/>
                    <a:lstStyle/>
                    <a:p>
                      <a:r>
                        <a:rPr lang="ru-RU" sz="15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 муниципальный    долг городского округа Воротынский</a:t>
                      </a:r>
                      <a:endParaRPr lang="ru-RU" sz="1500" b="1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500" b="1" i="0" u="none" strike="noStrike" dirty="0">
                          <a:effectLst/>
                          <a:latin typeface="Times New Roman"/>
                        </a:rPr>
                        <a:t>3800,0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CE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02225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i9_Multicolored Dark">
      <a:dk1>
        <a:srgbClr val="FFFFFF"/>
      </a:dk1>
      <a:lt1>
        <a:srgbClr val="2B2B2D"/>
      </a:lt1>
      <a:dk2>
        <a:srgbClr val="21B169"/>
      </a:dk2>
      <a:lt2>
        <a:srgbClr val="CF423F"/>
      </a:lt2>
      <a:accent1>
        <a:srgbClr val="4DB3C7"/>
      </a:accent1>
      <a:accent2>
        <a:srgbClr val="85CA46"/>
      </a:accent2>
      <a:accent3>
        <a:srgbClr val="F49D00"/>
      </a:accent3>
      <a:accent4>
        <a:srgbClr val="D2326B"/>
      </a:accent4>
      <a:accent5>
        <a:srgbClr val="1D6E9B"/>
      </a:accent5>
      <a:accent6>
        <a:srgbClr val="6F4EA4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724</TotalTime>
  <Words>191</Words>
  <Application>Microsoft Office PowerPoint</Application>
  <PresentationFormat>Экран (4:3)</PresentationFormat>
  <Paragraphs>72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Open Sans Light</vt:lpstr>
      <vt:lpstr>Open Sans Semibold</vt:lpstr>
      <vt:lpstr>Times New Roman</vt:lpstr>
      <vt:lpstr>Office Theme</vt:lpstr>
      <vt:lpstr>Основные характеристики бюджета городского округа на 01 декабря 2025 год  </vt:lpstr>
      <vt:lpstr>Общий объем доходов  </vt:lpstr>
      <vt:lpstr>Общий объем расходов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Иорина Екатерина</dc:creator>
  <cp:lastModifiedBy>Марина МЛ. Лизункова</cp:lastModifiedBy>
  <cp:revision>171</cp:revision>
  <cp:lastPrinted>2019-04-17T08:08:24Z</cp:lastPrinted>
  <dcterms:created xsi:type="dcterms:W3CDTF">2017-03-23T13:15:52Z</dcterms:created>
  <dcterms:modified xsi:type="dcterms:W3CDTF">2026-03-03T08:05:04Z</dcterms:modified>
</cp:coreProperties>
</file>